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3" r:id="rId4"/>
    <p:sldId id="1699" r:id="rId5"/>
    <p:sldId id="1705" r:id="rId6"/>
    <p:sldId id="1707" r:id="rId7"/>
    <p:sldId id="1706" r:id="rId8"/>
    <p:sldId id="1692" r:id="rId9"/>
    <p:sldId id="1708" r:id="rId10"/>
    <p:sldId id="265" r:id="rId11"/>
    <p:sldId id="283" r:id="rId12"/>
    <p:sldId id="279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graph" id="{E246A876-431E-4E4A-8C29-39D16E6C9554}">
          <p14:sldIdLst>
            <p14:sldId id="1699"/>
            <p14:sldId id="1705"/>
            <p14:sldId id="1707"/>
            <p14:sldId id="1706"/>
          </p14:sldIdLst>
        </p14:section>
        <p14:section name="granting scopes to spo tenants" id="{37C08BB6-830D-9C4F-AB77-DBFA13E2A6C0}">
          <p14:sldIdLst>
            <p14:sldId id="1692"/>
            <p14:sldId id="1708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46" autoAdjust="0"/>
    <p:restoredTop sz="87476" autoAdjust="0"/>
  </p:normalViewPr>
  <p:slideViewPr>
    <p:cSldViewPr snapToGrid="0">
      <p:cViewPr varScale="1">
        <p:scale>
          <a:sx n="101" d="100"/>
          <a:sy n="101" d="100"/>
        </p:scale>
        <p:origin x="224" y="1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6/28/18 5:18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from the previous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7:33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6:18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1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6/28/18 5:18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776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3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sharepoint/dev/spfx/use-msgraph" TargetMode="External"/><Relationship Id="rId5" Type="http://schemas.openxmlformats.org/officeDocument/2006/relationships/hyperlink" Target="https://docs.microsoft.com/en-us/sharepoint/dev/spfx/sharepoint-framework-overview" TargetMode="External"/><Relationship Id="rId4" Type="http://schemas.openxmlformats.org/officeDocument/2006/relationships/hyperlink" Target="https://github.com/microsoftgraph/msgraph-sdk-javascrip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javascrip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graph/msgraph-typescript-typing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Leveraging the Microsoft Graph API from the SharePoint Framework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the Microsoft Graph from SharePoint Framework Solutions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960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3816429"/>
          </a:xfrm>
        </p:spPr>
        <p:txBody>
          <a:bodyPr/>
          <a:lstStyle/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Microsoft Graph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https://developer.microsoft.com/graph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</a:rPr>
              <a:t>Microsoft Graph JavaScript SDK</a:t>
            </a: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  <a:hlinkClick r:id="rId4"/>
              </a:rPr>
              <a:t>https://github.com/microsoftgraph/msgraph-sdk-javascript</a:t>
            </a:r>
            <a:r>
              <a:rPr lang="en-US" sz="1800" b="1" dirty="0">
                <a:latin typeface="+mj-lt"/>
              </a:rPr>
              <a:t>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 Documentation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https://docs.microsoft.com/sharepoint/dev/spfx/sharepoint-framework-overview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Use the </a:t>
            </a:r>
            <a:r>
              <a:rPr lang="en-US" sz="1800" dirty="0" err="1">
                <a:latin typeface="+mj-lt"/>
              </a:rPr>
              <a:t>MSGraphClient</a:t>
            </a:r>
            <a:r>
              <a:rPr lang="en-US" sz="1800" dirty="0">
                <a:latin typeface="+mj-lt"/>
              </a:rPr>
              <a:t> to Connect to Microsoft Graph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6"/>
              </a:rPr>
              <a:t>https://docs.microsoft.com/sharepoint/dev/spfx/use-msgraph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775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 </a:t>
            </a:r>
            <a:br>
              <a:rPr lang="en-US" sz="2800" dirty="0"/>
            </a:br>
            <a:r>
              <a:rPr lang="en-US" sz="2800" dirty="0"/>
              <a:t>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JavaScript SDK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Microsoft Graph TypeScript type declarations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MSGraphClient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Resources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96BE08-91C8-1044-94EC-F3AD630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JavaScript SDK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7526E-11FD-B74B-9E33-D4816D7D7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29814"/>
          </a:xfrm>
        </p:spPr>
        <p:txBody>
          <a:bodyPr/>
          <a:lstStyle/>
          <a:p>
            <a:r>
              <a:rPr lang="en-US" sz="2400" dirty="0"/>
              <a:t>Microsoft Graph is accessible via REST API &amp; various SDKs</a:t>
            </a:r>
          </a:p>
          <a:p>
            <a:endParaRPr lang="en-US" sz="2400" dirty="0"/>
          </a:p>
          <a:p>
            <a:r>
              <a:rPr lang="en-US" sz="2400" dirty="0"/>
              <a:t>Client-side solutions can leverage the JavaScript SDK</a:t>
            </a:r>
          </a:p>
          <a:p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3"/>
              </a:rPr>
              <a:t>https://github.com/microsoftgraph/msgraph-sdk-javascript</a:t>
            </a:r>
            <a:endParaRPr lang="en-US" sz="2000" dirty="0"/>
          </a:p>
          <a:p>
            <a:pPr lvl="1"/>
            <a:r>
              <a:rPr lang="en-US" sz="2000" dirty="0"/>
              <a:t>Requires initialization with an Azure AD provided OAuth2 access token to create the client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933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6F4372-9311-4746-8479-098A21DD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Microsoft Graph JS SDK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B56430-2D61-FA4B-8656-6D043578A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782848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 err="1"/>
              <a:t>var</a:t>
            </a:r>
            <a:r>
              <a:rPr lang="en-US" sz="2400" dirty="0"/>
              <a:t> client = </a:t>
            </a:r>
            <a:r>
              <a:rPr lang="en-US" sz="2400" dirty="0" err="1"/>
              <a:t>MicrosoftGraph.Client.init</a:t>
            </a:r>
            <a:r>
              <a:rPr lang="en-US" sz="2400" dirty="0"/>
              <a:t>({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authProvider</a:t>
            </a:r>
            <a:r>
              <a:rPr lang="en-US" sz="2400" dirty="0"/>
              <a:t>: (done) =&gt; {</a:t>
            </a:r>
          </a:p>
          <a:p>
            <a:r>
              <a:rPr lang="en-US" sz="2400" dirty="0"/>
              <a:t>    done(null, </a:t>
            </a:r>
            <a:r>
              <a:rPr lang="en-US" sz="2400" dirty="0" err="1"/>
              <a:t>access_token</a:t>
            </a:r>
            <a:r>
              <a:rPr lang="en-US" sz="2400" dirty="0"/>
              <a:t>);</a:t>
            </a:r>
          </a:p>
          <a:p>
            <a:r>
              <a:rPr lang="en-US" sz="2400" dirty="0"/>
              <a:t>  }</a:t>
            </a:r>
          </a:p>
          <a:p>
            <a:r>
              <a:rPr lang="en-US" sz="2400" dirty="0"/>
              <a:t>});</a:t>
            </a:r>
          </a:p>
          <a:p>
            <a:endParaRPr lang="en-US" sz="2400" dirty="0"/>
          </a:p>
          <a:p>
            <a:r>
              <a:rPr lang="en-US" sz="2400" dirty="0"/>
              <a:t>client</a:t>
            </a:r>
          </a:p>
          <a:p>
            <a:r>
              <a:rPr lang="en-US" sz="2400" dirty="0"/>
              <a:t>  .</a:t>
            </a:r>
            <a:r>
              <a:rPr lang="en-US" sz="2400" dirty="0" err="1"/>
              <a:t>api</a:t>
            </a:r>
            <a:r>
              <a:rPr lang="en-US" sz="2400" dirty="0"/>
              <a:t>('/me')</a:t>
            </a:r>
          </a:p>
          <a:p>
            <a:r>
              <a:rPr lang="en-US" sz="2400" dirty="0"/>
              <a:t>  .get((err, res) =&gt; 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console.log</a:t>
            </a:r>
            <a:r>
              <a:rPr lang="en-US" sz="2400" dirty="0"/>
              <a:t>(res);</a:t>
            </a:r>
          </a:p>
          <a:p>
            <a:r>
              <a:rPr lang="en-US" sz="2400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30334459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TypeScript Type Declarations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86725"/>
          </a:xfrm>
        </p:spPr>
        <p:txBody>
          <a:bodyPr/>
          <a:lstStyle/>
          <a:p>
            <a:r>
              <a:rPr lang="en-US" sz="2400" dirty="0"/>
              <a:t>Use the Microsoft Graph JavaScript SDK in TypeScript applications</a:t>
            </a:r>
          </a:p>
          <a:p>
            <a:endParaRPr lang="en-US" sz="2400" dirty="0"/>
          </a:p>
          <a:p>
            <a:r>
              <a:rPr lang="en-US" sz="2400" dirty="0"/>
              <a:t>TypeScript type declarations introduce strong types and documentation to client-side projects</a:t>
            </a:r>
          </a:p>
          <a:p>
            <a:endParaRPr lang="en-US" dirty="0"/>
          </a:p>
          <a:p>
            <a:pPr lvl="1"/>
            <a:r>
              <a:rPr lang="en-US" sz="2000" dirty="0">
                <a:hlinkClick r:id="rId2"/>
              </a:rPr>
              <a:t>https://github.com/microsoftgraph/msgraph-typescript-typings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50800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Microsoft Graph TypeScript Type Declarations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72437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/>
              <a:t>import * as </a:t>
            </a:r>
            <a:r>
              <a:rPr lang="en-US" sz="2000" dirty="0" err="1"/>
              <a:t>MicrosoftGraph</a:t>
            </a:r>
            <a:r>
              <a:rPr lang="en-US" sz="2000" dirty="0"/>
              <a:t>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microsoft</a:t>
            </a:r>
            <a:r>
              <a:rPr lang="en-US" sz="2000" dirty="0"/>
              <a:t>-graph-types';</a:t>
            </a:r>
          </a:p>
          <a:p>
            <a:endParaRPr lang="en-US" sz="2000" dirty="0"/>
          </a:p>
          <a:p>
            <a:r>
              <a:rPr lang="en-US" sz="2000" dirty="0"/>
              <a:t>// </a:t>
            </a:r>
            <a:r>
              <a:rPr lang="en-US" sz="2000" dirty="0" err="1"/>
              <a:t>init</a:t>
            </a:r>
            <a:r>
              <a:rPr lang="en-US" sz="2000" dirty="0"/>
              <a:t> Microsoft Graph client</a:t>
            </a:r>
          </a:p>
          <a:p>
            <a:endParaRPr lang="en-US" sz="2000" dirty="0"/>
          </a:p>
          <a:p>
            <a:r>
              <a:rPr lang="en-US" sz="2000" dirty="0"/>
              <a:t>client</a:t>
            </a:r>
          </a:p>
          <a:p>
            <a:r>
              <a:rPr lang="en-US" sz="2000" dirty="0"/>
              <a:t>  .</a:t>
            </a:r>
            <a:r>
              <a:rPr lang="en-US" sz="2000" dirty="0" err="1"/>
              <a:t>api</a:t>
            </a:r>
            <a:r>
              <a:rPr lang="en-US" sz="2000" dirty="0"/>
              <a:t>('/me')</a:t>
            </a:r>
          </a:p>
          <a:p>
            <a:r>
              <a:rPr lang="en-US" sz="2000" dirty="0"/>
              <a:t>  .get((error: any, user: </a:t>
            </a:r>
            <a:r>
              <a:rPr lang="en-US" sz="2000" dirty="0" err="1"/>
              <a:t>MicrosoftGraph.User</a:t>
            </a:r>
            <a:r>
              <a:rPr lang="en-US" sz="2000" dirty="0"/>
              <a:t>, </a:t>
            </a:r>
            <a:r>
              <a:rPr lang="en-US" sz="2000" dirty="0" err="1"/>
              <a:t>rawResponse</a:t>
            </a:r>
            <a:r>
              <a:rPr lang="en-US" sz="2000" dirty="0"/>
              <a:t>?: any)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('name: ', </a:t>
            </a:r>
            <a:r>
              <a:rPr lang="en-US" sz="2000" dirty="0" err="1"/>
              <a:t>user.displayName</a:t>
            </a:r>
            <a:r>
              <a:rPr lang="en-US" sz="2000" dirty="0"/>
              <a:t>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('email: ', </a:t>
            </a:r>
            <a:r>
              <a:rPr lang="en-US" sz="2000" dirty="0" err="1"/>
              <a:t>user.displmailayName</a:t>
            </a:r>
            <a:r>
              <a:rPr lang="en-US" sz="2000" dirty="0"/>
              <a:t>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('phone: ', </a:t>
            </a:r>
            <a:r>
              <a:rPr lang="en-US" sz="2000" dirty="0" err="1"/>
              <a:t>user.businessPhones</a:t>
            </a:r>
            <a:r>
              <a:rPr lang="en-US" sz="2000" dirty="0"/>
              <a:t>[0]);</a:t>
            </a:r>
          </a:p>
          <a:p>
            <a:r>
              <a:rPr lang="en-US" sz="2000" dirty="0"/>
              <a:t>    });</a:t>
            </a:r>
          </a:p>
          <a:p>
            <a:r>
              <a:rPr lang="en-US" sz="2000" dirty="0"/>
              <a:t>  });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049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SharePoint Framework’s</a:t>
            </a:r>
            <a:br>
              <a:rPr lang="en-US" dirty="0"/>
            </a:br>
            <a:r>
              <a:rPr lang="en-US" dirty="0"/>
              <a:t>Microsoft Graph Client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4E4E7-281D-8E46-BB8F-E3AC899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Framework Includes a Microsoft Graph Client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5200-6B9F-D04F-BEEE-01D42D3C7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MSGraphClient: SharePoint Framework’s Microsoft Graph Client</a:t>
            </a:r>
          </a:p>
          <a:p>
            <a:endParaRPr lang="en-US"/>
          </a:p>
          <a:p>
            <a:r>
              <a:rPr lang="en-US"/>
              <a:t>Abstracts the token acquisition from the SharePoint Framework’s support for Azure AD</a:t>
            </a:r>
          </a:p>
          <a:p>
            <a:endParaRPr lang="en-US"/>
          </a:p>
          <a:p>
            <a:r>
              <a:rPr lang="en-US"/>
              <a:t>Wraps the Microsoft Graph JavaScript SDK and initializes it with one line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51DF86-2FCC-3542-82A9-C5C17A0418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4477703"/>
            <a:ext cx="11533187" cy="330860"/>
          </a:xfrm>
          <a:solidFill>
            <a:schemeClr val="bg1"/>
          </a:solidFill>
        </p:spPr>
        <p:txBody>
          <a:bodyPr vert="horz" wrap="square" lIns="146304" tIns="91440" rIns="146304" bIns="91440" rtlCol="0">
            <a:spAutoFit/>
          </a:bodyPr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graphClient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MSGraphClient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= </a:t>
            </a:r>
            <a:b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this.context.serviceScope.consume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MSGraphClient.serviceKey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95000"/>
              </a:lnSpc>
              <a:spcBef>
                <a:spcPct val="20000"/>
              </a:spcBef>
            </a:pPr>
            <a:endParaRPr lang="en-US" sz="24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461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Accessing User’s Planner Tasks from the Microsoft Graph in a SharePoint Framework Client-Side Web Part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585</Words>
  <Application>Microsoft Macintosh PowerPoint</Application>
  <PresentationFormat>Custom</PresentationFormat>
  <Paragraphs>90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Leveraging the Microsoft Graph API from the SharePoint Framework </vt:lpstr>
      <vt:lpstr>Microsoft Graph  REST API</vt:lpstr>
      <vt:lpstr>Microsoft Graph JavaScript SDK</vt:lpstr>
      <vt:lpstr>Initializing the Microsoft Graph JS SDK</vt:lpstr>
      <vt:lpstr>Microsoft Graph TypeScript Type Declarations</vt:lpstr>
      <vt:lpstr>Microsoft Graph TypeScript Type Declarations</vt:lpstr>
      <vt:lpstr>SharePoint Framework’s Microsoft Graph Client</vt:lpstr>
      <vt:lpstr>SharePoint Framework Includes a Microsoft Graph Client</vt:lpstr>
      <vt:lpstr>Demo Accessing User’s Planner Tasks from the Microsoft Graph in a SharePoint Framework Client-Side Web Part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2018-06-28T11:54:35Z</dcterms:modified>
</cp:coreProperties>
</file>